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75" r:id="rId6"/>
    <p:sldId id="283" r:id="rId7"/>
    <p:sldId id="280" r:id="rId8"/>
    <p:sldId id="281" r:id="rId9"/>
    <p:sldId id="290" r:id="rId10"/>
    <p:sldId id="285" r:id="rId11"/>
    <p:sldId id="286" r:id="rId12"/>
    <p:sldId id="282" r:id="rId13"/>
    <p:sldId id="287" r:id="rId14"/>
    <p:sldId id="288" r:id="rId15"/>
    <p:sldId id="276" r:id="rId16"/>
    <p:sldId id="277" r:id="rId17"/>
    <p:sldId id="28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6400"/>
    <a:srgbClr val="228B22"/>
    <a:srgbClr val="A020F6"/>
    <a:srgbClr val="0000FF"/>
    <a:srgbClr val="636569"/>
    <a:srgbClr val="715091"/>
    <a:srgbClr val="176DAD"/>
    <a:srgbClr val="0D78C9"/>
    <a:srgbClr val="024C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B842DF-D4D1-4DFA-AF44-EA2737891721}" v="273" dt="2024-06-18T10:18:35.3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660"/>
  </p:normalViewPr>
  <p:slideViewPr>
    <p:cSldViewPr>
      <p:cViewPr varScale="1">
        <p:scale>
          <a:sx n="85" d="100"/>
          <a:sy n="85" d="100"/>
        </p:scale>
        <p:origin x="499" y="62"/>
      </p:cViewPr>
      <p:guideLst>
        <p:guide orient="horz" pos="2160"/>
        <p:guide pos="384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2" d="100"/>
          <a:sy n="102" d="100"/>
        </p:scale>
        <p:origin x="352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993C83-2184-4286-ABE1-941A40B40C8F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3001-E0F2-47E5-A338-816CC267AF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657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53241F-7ED4-45AC-844C-15DB0D5F9CCD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73B8C3-A209-4A55-9261-22C2A02B31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8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ckground" descr="bluemesh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-4067" y="1287"/>
            <a:ext cx="12209092" cy="6856713"/>
          </a:xfrm>
          <a:prstGeom prst="rect">
            <a:avLst/>
          </a:prstGeom>
        </p:spPr>
      </p:pic>
      <p:sp>
        <p:nvSpPr>
          <p:cNvPr id="21" name="Title"/>
          <p:cNvSpPr>
            <a:spLocks noGrp="1"/>
          </p:cNvSpPr>
          <p:nvPr>
            <p:ph type="ctrTitle"/>
          </p:nvPr>
        </p:nvSpPr>
        <p:spPr>
          <a:xfrm>
            <a:off x="914400" y="914400"/>
            <a:ext cx="10363200" cy="1828800"/>
          </a:xfrm>
        </p:spPr>
        <p:txBody>
          <a:bodyPr/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ubtitle"/>
          <p:cNvSpPr>
            <a:spLocks noGrp="1"/>
          </p:cNvSpPr>
          <p:nvPr>
            <p:ph type="subTitle" idx="1"/>
          </p:nvPr>
        </p:nvSpPr>
        <p:spPr>
          <a:xfrm>
            <a:off x="914400" y="3203579"/>
            <a:ext cx="10363200" cy="987425"/>
          </a:xfrm>
        </p:spPr>
        <p:txBody>
          <a:bodyPr>
            <a:normAutofit/>
          </a:bodyPr>
          <a:lstStyle>
            <a:lvl1pPr marL="0" indent="0" algn="l">
              <a:buNone/>
              <a:defRPr sz="1604" b="0">
                <a:solidFill>
                  <a:schemeClr val="tx1"/>
                </a:solidFill>
              </a:defRPr>
            </a:lvl1pPr>
            <a:lvl2pPr marL="458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6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5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333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917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50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83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667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Copyright"/>
          <p:cNvSpPr txBox="1"/>
          <p:nvPr userDrawn="1"/>
        </p:nvSpPr>
        <p:spPr>
          <a:xfrm>
            <a:off x="10227052" y="6527632"/>
            <a:ext cx="2438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3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© </a:t>
            </a:r>
            <a:fld id="{43FEC7B2-4A3C-43EA-A52A-F8DED3FD6DAC}" type="datetimeyyyy">
              <a:rPr lang="en-US" sz="1003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2024</a:t>
            </a:fld>
            <a:r>
              <a:rPr lang="en-US" sz="1003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The MathWorks, Inc.</a:t>
            </a:r>
          </a:p>
        </p:txBody>
      </p:sp>
      <p:cxnSp>
        <p:nvCxnSpPr>
          <p:cNvPr id="26" name="GrayLine"/>
          <p:cNvCxnSpPr/>
          <p:nvPr userDrawn="1"/>
        </p:nvCxnSpPr>
        <p:spPr>
          <a:xfrm>
            <a:off x="-4067" y="4376652"/>
            <a:ext cx="12209092" cy="0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Logo" descr="09_MW_logo_CMYK_REV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0330730" y="141139"/>
            <a:ext cx="1620665" cy="320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</p:spPr>
        <p:txBody>
          <a:bodyPr/>
          <a:lstStyle>
            <a:lvl1pPr>
              <a:defRPr sz="2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idx="1"/>
          </p:nvPr>
        </p:nvSpPr>
        <p:spPr>
          <a:xfrm>
            <a:off x="609602" y="1600200"/>
            <a:ext cx="10769600" cy="4648200"/>
          </a:xfrm>
        </p:spPr>
        <p:txBody>
          <a:bodyPr/>
          <a:lstStyle>
            <a:lvl1pPr>
              <a:buSzPct val="75000"/>
              <a:defRPr sz="2400"/>
            </a:lvl1pPr>
            <a:lvl2pPr>
              <a:lnSpc>
                <a:spcPct val="105000"/>
              </a:lnSpc>
              <a:defRPr sz="2000"/>
            </a:lvl2pPr>
            <a:lvl3pPr>
              <a:lnSpc>
                <a:spcPct val="105000"/>
              </a:lnSpc>
              <a:buSzPct val="75000"/>
              <a:defRPr sz="1604"/>
            </a:lvl3pPr>
            <a:lvl4pPr>
              <a:lnSpc>
                <a:spcPct val="105000"/>
              </a:lnSpc>
              <a:defRPr/>
            </a:lvl4pPr>
            <a:lvl5pPr>
              <a:lnSpc>
                <a:spcPct val="105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/>
          <p:cNvSpPr>
            <a:spLocks noGrp="1"/>
          </p:cNvSpPr>
          <p:nvPr>
            <p:ph type="title"/>
          </p:nvPr>
        </p:nvSpPr>
        <p:spPr>
          <a:xfrm>
            <a:off x="609600" y="457200"/>
            <a:ext cx="9448800" cy="990600"/>
          </a:xfrm>
        </p:spPr>
        <p:txBody>
          <a:bodyPr anchor="t" anchorCtr="0"/>
          <a:lstStyle>
            <a:lvl1pPr algn="l">
              <a:defRPr sz="2800"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"/>
          <p:cNvSpPr>
            <a:spLocks noGrp="1"/>
          </p:cNvSpPr>
          <p:nvPr>
            <p:ph sz="half" idx="10" hasCustomPrompt="1"/>
          </p:nvPr>
        </p:nvSpPr>
        <p:spPr>
          <a:xfrm>
            <a:off x="609601" y="2819400"/>
            <a:ext cx="5080001" cy="3200400"/>
          </a:xfrm>
        </p:spPr>
        <p:txBody>
          <a:bodyPr/>
          <a:lstStyle>
            <a:lvl1pPr>
              <a:buClr>
                <a:srgbClr val="125687"/>
              </a:buClr>
              <a:buSzTx/>
              <a:defRPr sz="1800" baseline="0"/>
            </a:lvl1pPr>
            <a:lvl2pPr>
              <a:defRPr sz="1604"/>
            </a:lvl2pPr>
            <a:lvl3pPr>
              <a:buNone/>
              <a:defRPr sz="1604"/>
            </a:lvl3pPr>
            <a:lvl4pPr>
              <a:defRPr sz="1805"/>
            </a:lvl4pPr>
            <a:lvl5pPr>
              <a:defRPr sz="1805"/>
            </a:lvl5pPr>
            <a:lvl6pPr>
              <a:defRPr sz="1805"/>
            </a:lvl6pPr>
            <a:lvl7pPr>
              <a:defRPr sz="1805"/>
            </a:lvl7pPr>
            <a:lvl8pPr>
              <a:defRPr sz="1805"/>
            </a:lvl8pPr>
            <a:lvl9pPr>
              <a:defRPr sz="1805"/>
            </a:lvl9pPr>
          </a:lstStyle>
          <a:p>
            <a:pPr lvl="0">
              <a:buClr>
                <a:srgbClr val="125687"/>
              </a:buClr>
              <a:buSzTx/>
            </a:pPr>
            <a:r>
              <a:rPr lang="en-US" dirty="0"/>
              <a:t>Click to add b</a:t>
            </a:r>
            <a:r>
              <a:rPr lang="en-US" sz="1805" dirty="0">
                <a:solidFill>
                  <a:prstClr val="black"/>
                </a:solidFill>
              </a:rPr>
              <a:t>rief summary and benefits of feature (ideally three bullets)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Headlin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1" y="1600200"/>
            <a:ext cx="5080001" cy="838200"/>
          </a:xfrm>
        </p:spPr>
        <p:txBody>
          <a:bodyPr anchor="t"/>
          <a:lstStyle>
            <a:lvl1pPr marL="0" indent="0" algn="l">
              <a:buNone/>
              <a:defRPr sz="2000" b="0" i="0" baseline="0"/>
            </a:lvl1pPr>
          </a:lstStyle>
          <a:p>
            <a:pPr lvl="0"/>
            <a:r>
              <a:rPr lang="en-US" dirty="0"/>
              <a:t>Click to add headline</a:t>
            </a:r>
            <a:r>
              <a:rPr lang="en-US" sz="2005" b="1" dirty="0">
                <a:solidFill>
                  <a:prstClr val="black"/>
                </a:solidFill>
              </a:rPr>
              <a:t> providing value of feature</a:t>
            </a:r>
            <a:endParaRPr lang="en-US" dirty="0"/>
          </a:p>
        </p:txBody>
      </p:sp>
      <p:sp>
        <p:nvSpPr>
          <p:cNvPr id="14" name="ProductName"/>
          <p:cNvSpPr>
            <a:spLocks noGrp="1"/>
          </p:cNvSpPr>
          <p:nvPr>
            <p:ph type="body" sz="half" idx="12" hasCustomPrompt="1"/>
          </p:nvPr>
        </p:nvSpPr>
        <p:spPr>
          <a:xfrm>
            <a:off x="609602" y="6172200"/>
            <a:ext cx="5473700" cy="533400"/>
          </a:xfrm>
        </p:spPr>
        <p:txBody>
          <a:bodyPr anchor="b" anchorCtr="0"/>
          <a:lstStyle>
            <a:lvl1pPr marL="230761" indent="-229170">
              <a:buClrTx/>
              <a:buSzPct val="125000"/>
              <a:buFont typeface="Courier New" pitchFamily="49" charset="0"/>
              <a:buChar char="»"/>
              <a:defRPr sz="1604" b="0">
                <a:latin typeface="Courier New" pitchFamily="49" charset="0"/>
                <a:cs typeface="Courier New" pitchFamily="49" charset="0"/>
              </a:defRPr>
            </a:lvl1pPr>
          </a:lstStyle>
          <a:p>
            <a:pPr lvl="0"/>
            <a:r>
              <a:rPr lang="en-US" dirty="0"/>
              <a:t>Click to add </a:t>
            </a:r>
            <a:r>
              <a:rPr lang="en-US" sz="1604" dirty="0" err="1">
                <a:latin typeface="Courier New" pitchFamily="49" charset="0"/>
                <a:cs typeface="Courier New" pitchFamily="49" charset="0"/>
              </a:rPr>
              <a:t>product_example_name</a:t>
            </a:r>
            <a:r>
              <a:rPr lang="en-US" sz="1604" dirty="0">
                <a:latin typeface="Courier New" pitchFamily="49" charset="0"/>
                <a:cs typeface="Courier New" pitchFamily="49" charset="0"/>
              </a:rPr>
              <a:t>.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963084" y="1914529"/>
            <a:ext cx="10363200" cy="1362075"/>
          </a:xfrm>
        </p:spPr>
        <p:txBody>
          <a:bodyPr anchor="t"/>
          <a:lstStyle>
            <a:lvl1pPr algn="ctr">
              <a:defRPr sz="3200" b="0" cap="none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Section Header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LeftContent"/>
          <p:cNvSpPr>
            <a:spLocks noGrp="1"/>
          </p:cNvSpPr>
          <p:nvPr>
            <p:ph sz="half" idx="1"/>
          </p:nvPr>
        </p:nvSpPr>
        <p:spPr>
          <a:xfrm>
            <a:off x="609602" y="1600200"/>
            <a:ext cx="5181600" cy="46481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4"/>
            </a:lvl3pPr>
            <a:lvl4pPr>
              <a:defRPr sz="1805"/>
            </a:lvl4pPr>
            <a:lvl5pPr>
              <a:defRPr sz="1805"/>
            </a:lvl5pPr>
            <a:lvl6pPr>
              <a:defRPr sz="1805"/>
            </a:lvl6pPr>
            <a:lvl7pPr>
              <a:defRPr sz="1805"/>
            </a:lvl7pPr>
            <a:lvl8pPr>
              <a:defRPr sz="1805"/>
            </a:lvl8pPr>
            <a:lvl9pPr>
              <a:defRPr sz="18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ightContent"/>
          <p:cNvSpPr>
            <a:spLocks noGrp="1"/>
          </p:cNvSpPr>
          <p:nvPr>
            <p:ph sz="half" idx="2"/>
          </p:nvPr>
        </p:nvSpPr>
        <p:spPr>
          <a:xfrm>
            <a:off x="6197602" y="1600200"/>
            <a:ext cx="5181600" cy="46481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4"/>
            </a:lvl3pPr>
            <a:lvl4pPr>
              <a:defRPr sz="1805"/>
            </a:lvl4pPr>
            <a:lvl5pPr>
              <a:defRPr sz="1805"/>
            </a:lvl5pPr>
            <a:lvl6pPr>
              <a:defRPr sz="1805"/>
            </a:lvl6pPr>
            <a:lvl7pPr>
              <a:defRPr sz="1805"/>
            </a:lvl7pPr>
            <a:lvl8pPr>
              <a:defRPr sz="1805"/>
            </a:lvl8pPr>
            <a:lvl9pPr>
              <a:defRPr sz="18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"/>
          <p:cNvSpPr txBox="1">
            <a:spLocks noChangeArrowheads="1"/>
          </p:cNvSpPr>
          <p:nvPr userDrawn="1"/>
        </p:nvSpPr>
        <p:spPr bwMode="auto">
          <a:xfrm>
            <a:off x="607484" y="1600200"/>
            <a:ext cx="10765536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/>
          <a:lstStyle/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Edit</a:t>
            </a:r>
            <a:r>
              <a:rPr lang="en-US" sz="2400" baseline="0" dirty="0">
                <a:latin typeface="Arial" pitchFamily="34" charset="0"/>
                <a:cs typeface="Arial" pitchFamily="34" charset="0"/>
              </a:rPr>
              <a:t> in Slide Master view to e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nter agenda items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Bullet 2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Bullet</a:t>
            </a:r>
            <a:r>
              <a:rPr lang="en-US" sz="2400" baseline="0" dirty="0">
                <a:latin typeface="Arial" pitchFamily="34" charset="0"/>
                <a:cs typeface="Arial" pitchFamily="34" charset="0"/>
              </a:rPr>
              <a:t> 3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baseline="0" dirty="0">
                <a:latin typeface="Arial" pitchFamily="34" charset="0"/>
                <a:cs typeface="Arial" pitchFamily="34" charset="0"/>
              </a:rPr>
              <a:t>Bullet 4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itle"/>
          <p:cNvSpPr txBox="1">
            <a:spLocks noChangeArrowheads="1"/>
          </p:cNvSpPr>
          <p:nvPr userDrawn="1"/>
        </p:nvSpPr>
        <p:spPr bwMode="auto">
          <a:xfrm>
            <a:off x="607484" y="464695"/>
            <a:ext cx="10765536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/>
          <a:lstStyle/>
          <a:p>
            <a:pPr marL="0" marR="0" indent="0" algn="l" defTabSz="9166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Edit in Slide</a:t>
            </a:r>
            <a:r>
              <a:rPr lang="en-US" sz="2800" b="0" baseline="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 Master view to e</a:t>
            </a:r>
            <a:r>
              <a:rPr lang="en-US" sz="2800" b="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nter agenda</a:t>
            </a:r>
            <a:r>
              <a:rPr lang="en-US" sz="2800" b="0" baseline="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 title</a:t>
            </a:r>
            <a:endParaRPr lang="en-US" sz="2800" b="0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609602" y="1600200"/>
            <a:ext cx="10769600" cy="464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SlideNumber"/>
          <p:cNvSpPr/>
          <p:nvPr/>
        </p:nvSpPr>
        <p:spPr>
          <a:xfrm>
            <a:off x="11582400" y="6484954"/>
            <a:ext cx="609600" cy="381001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noAutofit/>
          </a:bodyPr>
          <a:lstStyle/>
          <a:p>
            <a:pPr algn="ctr"/>
            <a:fld id="{47FBD1EF-0801-4063-B668-C71608ACC70F}" type="slidenum">
              <a:rPr kumimoji="0" lang="en-US" sz="1203" b="1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algn="ctr"/>
              <a:t>‹#›</a:t>
            </a:fld>
            <a:endParaRPr lang="en-US" sz="1203" b="1" dirty="0">
              <a:solidFill>
                <a:schemeClr val="tx2"/>
              </a:solidFill>
            </a:endParaRPr>
          </a:p>
        </p:txBody>
      </p:sp>
      <p:pic>
        <p:nvPicPr>
          <p:cNvPr id="12" name="Logo" descr="logo647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679339" y="23675"/>
            <a:ext cx="1327516" cy="3602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Line"/>
          <p:cNvCxnSpPr/>
          <p:nvPr/>
        </p:nvCxnSpPr>
        <p:spPr>
          <a:xfrm rot="10800000" flipV="1">
            <a:off x="229170" y="176521"/>
            <a:ext cx="10297392" cy="211602"/>
          </a:xfrm>
          <a:prstGeom prst="bentConnector3">
            <a:avLst>
              <a:gd name="adj1" fmla="val 100013"/>
            </a:avLst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59" r:id="rId4"/>
    <p:sldLayoutId id="2147483663" r:id="rId5"/>
    <p:sldLayoutId id="2147483651" r:id="rId6"/>
    <p:sldLayoutId id="2147483652" r:id="rId7"/>
    <p:sldLayoutId id="2147483664" r:id="rId8"/>
  </p:sldLayoutIdLst>
  <p:hf hdr="0" ftr="0" dt="0"/>
  <p:txStyles>
    <p:titleStyle>
      <a:lvl1pPr algn="l" defTabSz="916680" rtl="0" eaLnBrk="1" latinLnBrk="0" hangingPunct="1">
        <a:spcBef>
          <a:spcPct val="0"/>
        </a:spcBef>
        <a:buNone/>
        <a:defRPr sz="2800" b="0" kern="1200">
          <a:solidFill>
            <a:schemeClr val="tx2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3755" indent="-343755" algn="l" defTabSz="916680" rtl="0" eaLnBrk="1" latinLnBrk="0" hangingPunct="1">
        <a:spcBef>
          <a:spcPct val="20000"/>
        </a:spcBef>
        <a:buClr>
          <a:schemeClr val="tx2"/>
        </a:buClr>
        <a:buSzPct val="75000"/>
        <a:buFont typeface="Wingdings" pitchFamily="2" charset="2"/>
        <a:buChar char="§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4802" indent="-286462" algn="l" defTabSz="91668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5850" indent="-229170" algn="l" defTabSz="916680" rtl="0" eaLnBrk="1" latinLnBrk="0" hangingPunct="1">
        <a:spcBef>
          <a:spcPct val="20000"/>
        </a:spcBef>
        <a:buClr>
          <a:schemeClr val="tx2"/>
        </a:buClr>
        <a:buSzPct val="75000"/>
        <a:buFont typeface="Wingdings" pitchFamily="2" charset="2"/>
        <a:buChar char="§"/>
        <a:defRPr sz="1604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4190" indent="-229170" algn="l" defTabSz="916680" rtl="0" eaLnBrk="1" latinLnBrk="0" hangingPunct="1">
        <a:spcBef>
          <a:spcPct val="20000"/>
        </a:spcBef>
        <a:buFont typeface="Arial" pitchFamily="34" charset="0"/>
        <a:buNone/>
        <a:defRPr sz="1604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62531" indent="-229170" algn="l" defTabSz="91668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»"/>
        <a:defRPr sz="1404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2087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6pPr>
      <a:lvl7pPr marL="297921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7pPr>
      <a:lvl8pPr marL="343755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8pPr>
      <a:lvl9pPr marL="389589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1pPr>
      <a:lvl2pPr marL="45834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2pPr>
      <a:lvl3pPr marL="91668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3pPr>
      <a:lvl4pPr marL="137502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4pPr>
      <a:lvl5pPr marL="183336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5pPr>
      <a:lvl6pPr marL="229170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6pPr>
      <a:lvl7pPr marL="275004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7pPr>
      <a:lvl8pPr marL="320838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8pPr>
      <a:lvl9pPr marL="366672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124150011@sastra.ac.in" TargetMode="External"/><Relationship Id="rId2" Type="http://schemas.openxmlformats.org/officeDocument/2006/relationships/hyperlink" Target="mailto:226004076@sastra.ac.in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124150015@sastra.ac.in" TargetMode="External"/><Relationship Id="rId2" Type="http://schemas.openxmlformats.org/officeDocument/2006/relationships/hyperlink" Target="mailto:124150031@sastra.ac.in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99" y="685800"/>
            <a:ext cx="10363200" cy="18288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Title :  Mobility Monitor using MATLAB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345D0C-C6DE-0526-5B61-8B9C32CB467F}"/>
              </a:ext>
            </a:extLst>
          </p:cNvPr>
          <p:cNvSpPr txBox="1"/>
          <p:nvPr/>
        </p:nvSpPr>
        <p:spPr>
          <a:xfrm>
            <a:off x="380999" y="1371600"/>
            <a:ext cx="9754925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   </a:t>
            </a:r>
          </a:p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Polepalli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Venkata Surya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Charith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B.Tech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(ECE), II year </a:t>
            </a:r>
          </a:p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Narayanan G ,SASHE(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M.Sc.,Data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Science), II year</a:t>
            </a:r>
          </a:p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Prasanth M ,SASHE(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M.Sc.,Data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Science), II year</a:t>
            </a:r>
          </a:p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Hariharan M,SASHE(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M.Sc.,Data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Science), II year</a:t>
            </a:r>
          </a:p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Swarna varsha B,SASHE(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M.Sc.,Data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Science), II year 	</a:t>
            </a:r>
          </a:p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Thirumalaivasan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K, SASHE(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M.Sc.,Data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Science), II year</a:t>
            </a:r>
          </a:p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Dhivya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Sri M,SASHE(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M.Sc.,Data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Science), II year 		</a:t>
            </a:r>
          </a:p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Shabarisri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M,SASHE(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M.Sc.,Data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Science), II year</a:t>
            </a:r>
          </a:p>
          <a:p>
            <a:r>
              <a:rPr lang="en-US" sz="20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		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B7C3DD-3A89-C1B6-409C-EFAE477AC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79" y="1676400"/>
            <a:ext cx="5820474" cy="48767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350FC0-03BA-E9B6-DE3F-619FC3F2DA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524000"/>
            <a:ext cx="5540262" cy="4876799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1323D52-2E1F-482E-1891-CA1C8CACB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Roc Curve /Graphical </a:t>
            </a:r>
            <a:r>
              <a:rPr lang="en-IN" dirty="0" err="1"/>
              <a:t>Represntation</a:t>
            </a:r>
            <a:r>
              <a:rPr lang="en-IN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158377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9829C2-8B92-DC3D-72BA-2950C9CD4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69" y="1676400"/>
            <a:ext cx="5411731" cy="472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828295-B70A-551E-4364-CF880FA42D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640541"/>
            <a:ext cx="5951583" cy="44958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7A6CD1E-5269-ACD2-BB5A-A2D3BC1F4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Confuse Matrixes:</a:t>
            </a:r>
          </a:p>
        </p:txBody>
      </p:sp>
    </p:spTree>
    <p:extLst>
      <p:ext uri="{BB962C8B-B14F-4D97-AF65-F5344CB8AC3E}">
        <p14:creationId xmlns:p14="http://schemas.microsoft.com/office/powerpoint/2010/main" val="527807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A6FF5-0ACB-E4B5-F80E-373C26DA7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Learnings, challenges and thoughts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8E0C1F-FE7F-F7A3-FED3-DB05EE305446}"/>
              </a:ext>
            </a:extLst>
          </p:cNvPr>
          <p:cNvSpPr txBox="1"/>
          <p:nvPr/>
        </p:nvSpPr>
        <p:spPr>
          <a:xfrm>
            <a:off x="317502" y="1143000"/>
            <a:ext cx="1135380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 use of geographic coordinates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Integrating Sensor Data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calculation based on Stride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Feedback on the experience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Successfully implemented data collection , analysis and visualization using geographic coordinates and accelerometer data.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do you want to take this forward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alerts for anomalous activities or health concerns based on sensor data analysis </a:t>
            </a:r>
          </a:p>
        </p:txBody>
      </p:sp>
    </p:spTree>
    <p:extLst>
      <p:ext uri="{BB962C8B-B14F-4D97-AF65-F5344CB8AC3E}">
        <p14:creationId xmlns:p14="http://schemas.microsoft.com/office/powerpoint/2010/main" val="2426195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0C8B3-43F6-BD26-321F-3969D6C34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52400"/>
            <a:ext cx="10769600" cy="990600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Onramp Submissions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B8DC380-8F38-A145-6C0E-BF280990B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133058"/>
              </p:ext>
            </p:extLst>
          </p:nvPr>
        </p:nvGraphicFramePr>
        <p:xfrm>
          <a:off x="609600" y="533400"/>
          <a:ext cx="10134599" cy="6096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2303">
                  <a:extLst>
                    <a:ext uri="{9D8B030D-6E8A-4147-A177-3AD203B41FA5}">
                      <a16:colId xmlns:a16="http://schemas.microsoft.com/office/drawing/2014/main" val="3628637893"/>
                    </a:ext>
                  </a:extLst>
                </a:gridCol>
                <a:gridCol w="2680765">
                  <a:extLst>
                    <a:ext uri="{9D8B030D-6E8A-4147-A177-3AD203B41FA5}">
                      <a16:colId xmlns:a16="http://schemas.microsoft.com/office/drawing/2014/main" val="1045130611"/>
                    </a:ext>
                  </a:extLst>
                </a:gridCol>
                <a:gridCol w="2288459">
                  <a:extLst>
                    <a:ext uri="{9D8B030D-6E8A-4147-A177-3AD203B41FA5}">
                      <a16:colId xmlns:a16="http://schemas.microsoft.com/office/drawing/2014/main" val="1596061831"/>
                    </a:ext>
                  </a:extLst>
                </a:gridCol>
                <a:gridCol w="2223072">
                  <a:extLst>
                    <a:ext uri="{9D8B030D-6E8A-4147-A177-3AD203B41FA5}">
                      <a16:colId xmlns:a16="http://schemas.microsoft.com/office/drawing/2014/main" val="1410271455"/>
                    </a:ext>
                  </a:extLst>
                </a:gridCol>
              </a:tblGrid>
              <a:tr h="602512"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Details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MATLAB Onramp Certificate Link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Machine Learning Onramp Certificate Link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 Learning Onramp Certificate Link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081893"/>
                  </a:ext>
                </a:extLst>
              </a:tr>
              <a:tr h="1098698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Polepalli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Venkata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Surya </a:t>
                      </a:r>
                      <a:r>
                        <a:rPr lang="en-US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Charith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B.Tech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(ECE)</a:t>
                      </a:r>
                    </a:p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II year</a:t>
                      </a:r>
                    </a:p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2"/>
                        </a:rPr>
                        <a:t>226004076@sastra.ac.in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https://matlabacademy.mathworks.com/progress/share/certificate.html?id=c4659a18-11cc-402b-95ba-b57de70da3a7&amp;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https://matlabacademy.mathworks.com/progress/share/certificate.html?id=5839358d-1767-46f7-a579-179a3f3ae1c3&amp;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https://matlabacademy.mathworks.com/progress/share/certificate.html?id=83801957-8666-40d5-9b70-bc2ce22e59fe&amp;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7068132"/>
                  </a:ext>
                </a:extLst>
              </a:tr>
              <a:tr h="1098698">
                <a:tc>
                  <a:txBody>
                    <a:bodyPr/>
                    <a:lstStyle/>
                    <a:p>
                      <a:r>
                        <a:rPr lang="en-IN" sz="14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Dhivya</a:t>
                      </a:r>
                      <a:r>
                        <a:rPr lang="en-IN" sz="140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Sri M</a:t>
                      </a:r>
                    </a:p>
                    <a:p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M.Sc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 Science</a:t>
                      </a:r>
                    </a:p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II</a:t>
                      </a:r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year</a:t>
                      </a:r>
                    </a:p>
                    <a:p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124150011@sastra.ac.in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https://matlabacademy.mathworks.com/progress/share/certificate.html?id=2efbeead-3427-4db0-9801-1af4aa221115&amp;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https://matlabacademy.mathworks.com/progress/share/certificate.html?id=7fe3b612-cc44-4de2-9e2c-397b53343365&amp;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https://matlabacademy.mathworks.com/progress/share/certificate.html?id=24dc98cd-80f9-495b-829a-6f11afb04947&amp;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124854"/>
                  </a:ext>
                </a:extLst>
              </a:tr>
              <a:tr h="1098698">
                <a:tc>
                  <a:txBody>
                    <a:bodyPr/>
                    <a:lstStyle/>
                    <a:p>
                      <a:r>
                        <a:rPr lang="en-IN" sz="14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Shabarisri</a:t>
                      </a:r>
                      <a:r>
                        <a:rPr lang="en-IN" sz="14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M</a:t>
                      </a:r>
                    </a:p>
                    <a:p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M.Sc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 Science</a:t>
                      </a:r>
                    </a:p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II</a:t>
                      </a:r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year</a:t>
                      </a:r>
                    </a:p>
                    <a:p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124150038@sastra.ac.in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https://matlabacademy.mathworks.com/progress/share/certificate.html?id=b8c0622a-7a80-4f1e-befb-d7fae9ba0451&amp;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https://matlabacademy.mathworks.com/progress/share/certificate.html?id=24359828-fde8-476f-96d0-d44645adedc5&amp;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https://matlabacademy.mathworks.com/progress/share/certificate.html?id=3d5b6159-6834-41eb-845f-f609fc5dada0&amp;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07292"/>
                  </a:ext>
                </a:extLst>
              </a:tr>
              <a:tr h="1098698">
                <a:tc>
                  <a:txBody>
                    <a:bodyPr/>
                    <a:lstStyle/>
                    <a:p>
                      <a:r>
                        <a:rPr lang="en-IN" sz="14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Swarna</a:t>
                      </a:r>
                      <a:r>
                        <a:rPr lang="en-IN" sz="140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400" kern="1200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varsha</a:t>
                      </a:r>
                      <a:r>
                        <a:rPr lang="en-IN" sz="140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400" b="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</a:t>
                      </a:r>
                      <a:endParaRPr lang="en-IN" sz="1400" kern="1200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M.Sc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 Science</a:t>
                      </a:r>
                    </a:p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II</a:t>
                      </a:r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year</a:t>
                      </a:r>
                    </a:p>
                    <a:p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124150054@sastra.ac.in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https://matlabacademy.mathworks.com/progress/share/certificate.html?id=a722d063-9782-45f9-9a84-6a9b8f47c82c&amp;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https://matlabacademy.mathworks.com/progress/share/certificate.html?id=e04ae5c8-325a-4e50-adec-de52222abb07&amp;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https://matlabacademy.mathworks.com/progress/share/certificate.html?id=a722d063-9782-45f9-9a84-6a9b8f47c82c&amp;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130236"/>
                  </a:ext>
                </a:extLst>
              </a:tr>
              <a:tr h="1098698"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Narayanan G</a:t>
                      </a:r>
                    </a:p>
                    <a:p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M.Sc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 Science</a:t>
                      </a:r>
                    </a:p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II</a:t>
                      </a:r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year</a:t>
                      </a:r>
                    </a:p>
                    <a:p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124150031@sastra.ac.in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https://matlabacademy.mathworks.com/details/matlab-onramp/gettingstarted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https://matlabacademy.mathworks.com/details/machine-learning-onramp/machinelearning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https://matlabacademy.mathworks.com/details/deep-learning-onramp/deeplearning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143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0546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8788840-4B2E-FDDD-95C6-E033A175BC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508629"/>
              </p:ext>
            </p:extLst>
          </p:nvPr>
        </p:nvGraphicFramePr>
        <p:xfrm>
          <a:off x="609600" y="762000"/>
          <a:ext cx="11049000" cy="381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7774">
                  <a:extLst>
                    <a:ext uri="{9D8B030D-6E8A-4147-A177-3AD203B41FA5}">
                      <a16:colId xmlns:a16="http://schemas.microsoft.com/office/drawing/2014/main" val="1139660379"/>
                    </a:ext>
                  </a:extLst>
                </a:gridCol>
                <a:gridCol w="2922639">
                  <a:extLst>
                    <a:ext uri="{9D8B030D-6E8A-4147-A177-3AD203B41FA5}">
                      <a16:colId xmlns:a16="http://schemas.microsoft.com/office/drawing/2014/main" val="2069023611"/>
                    </a:ext>
                  </a:extLst>
                </a:gridCol>
                <a:gridCol w="2494937">
                  <a:extLst>
                    <a:ext uri="{9D8B030D-6E8A-4147-A177-3AD203B41FA5}">
                      <a16:colId xmlns:a16="http://schemas.microsoft.com/office/drawing/2014/main" val="90616937"/>
                    </a:ext>
                  </a:extLst>
                </a:gridCol>
                <a:gridCol w="2423650">
                  <a:extLst>
                    <a:ext uri="{9D8B030D-6E8A-4147-A177-3AD203B41FA5}">
                      <a16:colId xmlns:a16="http://schemas.microsoft.com/office/drawing/2014/main" val="3363636390"/>
                    </a:ext>
                  </a:extLst>
                </a:gridCol>
              </a:tblGrid>
              <a:tr h="1181100">
                <a:tc>
                  <a:txBody>
                    <a:bodyPr/>
                    <a:lstStyle/>
                    <a:p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Prasanth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</a:t>
                      </a:r>
                    </a:p>
                    <a:p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M.Sc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 Science</a:t>
                      </a:r>
                    </a:p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II</a:t>
                      </a:r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year</a:t>
                      </a:r>
                    </a:p>
                    <a:p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124150033@sastra.ac.in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https://matlabacademy.mathworks.com/details/matlab-onramp/gettingstarted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https://matlabacademy.mathworks.com/progress/share/certificate.html?id=ea4a9af9-4abe-4c74-ac8f-e99ebdcd377d&amp;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https://matlabacademy.mathworks.com/progress/share/certificate.html?id=fb20411a-66c2-47f5-b066-6630c64347c1&amp;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6735332"/>
                  </a:ext>
                </a:extLst>
              </a:tr>
              <a:tr h="1181100">
                <a:tc>
                  <a:txBody>
                    <a:bodyPr/>
                    <a:lstStyle/>
                    <a:p>
                      <a:r>
                        <a:rPr lang="en-IN" sz="14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Thirumalaivasan</a:t>
                      </a:r>
                      <a:r>
                        <a:rPr lang="en-IN" sz="14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</a:t>
                      </a:r>
                    </a:p>
                    <a:p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M.Sc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 Science</a:t>
                      </a:r>
                    </a:p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II</a:t>
                      </a:r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year</a:t>
                      </a:r>
                    </a:p>
                    <a:p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2"/>
                        </a:rPr>
                        <a:t>124150048@sastra.ac.in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https://matlabacademy.mathworks.com/progress/share/certificate.html?id=0c050e8c-042e-4fd7-b658-2d90ca4353c7&amp;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https://matlabacademy.mathworks.com/progress/share/certificate.html?id=701e24e1-5a9a-4d5e-8382-e43f6ec9f197&amp;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https://matlabacademy.mathworks.com/progress/share/certificate.html?id=b77447eb-43a7-4cf2-89c0-b031fc802ced&amp;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109982"/>
                  </a:ext>
                </a:extLst>
              </a:tr>
              <a:tr h="1447800">
                <a:tc>
                  <a:txBody>
                    <a:bodyPr/>
                    <a:lstStyle/>
                    <a:p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Hariharan</a:t>
                      </a:r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M.Sc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 Science</a:t>
                      </a:r>
                    </a:p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II</a:t>
                      </a:r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year</a:t>
                      </a:r>
                    </a:p>
                    <a:p>
                      <a:r>
                        <a:rPr lang="en-IN" sz="14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124150015@sastra.ac.in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https://matlabacademy.mathworks.com/progress/share/certificate.html?id=4a9c08df-0e67-4b54-8a1a-e8a68150cb70&amp;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https://matlabacademy.mathworks.com/progress/share/certificate.html?id=4673a001-dbe5-4c2b-ab2d-9e289f0c391b&amp;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https://matlabacademy.mathworks.com/progress/share/certificate.html?id=edd0133b-cf47-43ef-97b6-a765acbe48f8&amp;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0373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3814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28600"/>
            <a:ext cx="10769600" cy="7620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Presentation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4BA476-293F-2E3A-8DE7-4F3F2FB3C0AE}"/>
              </a:ext>
            </a:extLst>
          </p:cNvPr>
          <p:cNvSpPr txBox="1"/>
          <p:nvPr/>
        </p:nvSpPr>
        <p:spPr>
          <a:xfrm>
            <a:off x="457200" y="762000"/>
            <a:ext cx="9311829" cy="5230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gathering: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were already  collected data on walking , running, sitting and driving using the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mobile Application.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sensors in the app, we have recorded all the data for classification purposes.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data loaded from ‘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waldata.mat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Installed MATLAB mobile app with access to device sensors such as Microphone, Acceleration, Magnetic Field, Orientation, Angular Velocity, Position.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monitoring that continuously record data from sensors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Uploaded the data to MATLAB Cloud for processing and analysis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stored in MATLAB driver so it is easy to work</a:t>
            </a:r>
          </a:p>
        </p:txBody>
      </p:sp>
    </p:spTree>
    <p:extLst>
      <p:ext uri="{BB962C8B-B14F-4D97-AF65-F5344CB8AC3E}">
        <p14:creationId xmlns:p14="http://schemas.microsoft.com/office/powerpoint/2010/main" val="2784395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536AF9-AB4F-97DB-D642-3FD5111CB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04800"/>
            <a:ext cx="3169920" cy="6400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646779-80CF-F15D-3D8F-2D72BA370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228600"/>
            <a:ext cx="3165231" cy="6400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235019-7860-1D06-CBDB-C7F51C12D4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5800" y="266700"/>
            <a:ext cx="3165231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954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685800"/>
            <a:ext cx="11277600" cy="9906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Displayed variables: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1905000"/>
            <a:ext cx="10210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Latitude &amp; Longitude:</a:t>
            </a:r>
          </a:p>
          <a:p>
            <a:pPr lvl="1">
              <a:lnSpc>
                <a:spcPct val="2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Captures geographic coordinates, shown in map to illustrate movement paths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Timestamp </a:t>
            </a:r>
          </a:p>
          <a:p>
            <a:pPr lvl="1">
              <a:lnSpc>
                <a:spcPct val="2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	Indicates exact time of data capture and records the time for each set of acceleration data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Acceleration data</a:t>
            </a:r>
          </a:p>
          <a:p>
            <a:pPr lvl="2">
              <a:lnSpc>
                <a:spcPct val="2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acceleration along with X,Y &amp; Z axes, displayed as graphs showing movement intensity overtime</a:t>
            </a:r>
          </a:p>
        </p:txBody>
      </p:sp>
    </p:spTree>
    <p:extLst>
      <p:ext uri="{BB962C8B-B14F-4D97-AF65-F5344CB8AC3E}">
        <p14:creationId xmlns:p14="http://schemas.microsoft.com/office/powerpoint/2010/main" val="932234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990600"/>
            <a:ext cx="11506200" cy="9906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1485900"/>
            <a:ext cx="11506200" cy="4307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Distance travelled: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Calculated using geographic coordinates (latitude and longitude)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Steps Taken: 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Computed based on average stride length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Distance Monitoring 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Count</a:t>
            </a:r>
          </a:p>
        </p:txBody>
      </p:sp>
    </p:spTree>
    <p:extLst>
      <p:ext uri="{BB962C8B-B14F-4D97-AF65-F5344CB8AC3E}">
        <p14:creationId xmlns:p14="http://schemas.microsoft.com/office/powerpoint/2010/main" val="111063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B05AA3-3474-C136-50F1-DAFC83B11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504825"/>
            <a:ext cx="3810000" cy="2314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CE8B27-0BBC-F40C-BC81-FBC9CD853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2971800"/>
            <a:ext cx="3810001" cy="838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BAE9D0-BE78-EDD8-CFDF-D672A38A0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600" y="457200"/>
            <a:ext cx="3670110" cy="51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859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09F225-49FC-CFF9-4B8B-D6073052D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600"/>
            <a:ext cx="7203711" cy="494851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12E6F11-0384-F8DF-47C6-67B09308E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609599"/>
            <a:ext cx="7772400" cy="494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24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C88ACE-5FDD-15CE-394D-7B7309515C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447"/>
          <a:stretch/>
        </p:blipFill>
        <p:spPr>
          <a:xfrm>
            <a:off x="152401" y="533400"/>
            <a:ext cx="3962400" cy="4953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BD840E2-15BE-7D83-6079-CBDE538AD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42900"/>
            <a:ext cx="6901107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39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10769600" cy="9906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Results:</a:t>
            </a:r>
            <a:b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978647" y="1295400"/>
            <a:ext cx="9906000" cy="380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classification: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Classified activities based on accelerometer data.</a:t>
            </a: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Activities Included: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Sitting, Walking, Running, Driving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5814958"/>
      </p:ext>
    </p:extLst>
  </p:cSld>
  <p:clrMapOvr>
    <a:masterClrMapping/>
  </p:clrMapOvr>
</p:sld>
</file>

<file path=ppt/theme/theme1.xml><?xml version="1.0" encoding="utf-8"?>
<a:theme xmlns:a="http://schemas.openxmlformats.org/drawingml/2006/main" name="MW_Public_widescreen">
  <a:themeElements>
    <a:clrScheme name="MW">
      <a:dk1>
        <a:srgbClr val="000000"/>
      </a:dk1>
      <a:lt1>
        <a:srgbClr val="FFFFFF"/>
      </a:lt1>
      <a:dk2>
        <a:srgbClr val="0076A8"/>
      </a:dk2>
      <a:lt2>
        <a:srgbClr val="ECF5F8"/>
      </a:lt2>
      <a:accent1>
        <a:srgbClr val="D78824"/>
      </a:accent1>
      <a:accent2>
        <a:srgbClr val="004B87"/>
      </a:accent2>
      <a:accent3>
        <a:srgbClr val="00A9E0"/>
      </a:accent3>
      <a:accent4>
        <a:srgbClr val="F2A900"/>
      </a:accent4>
      <a:accent5>
        <a:srgbClr val="B7302C"/>
      </a:accent5>
      <a:accent6>
        <a:srgbClr val="48A23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b="1" dirty="0" smtClean="0"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5">
              <a:lumMod val="7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 dirty="0"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w_public.potx" id="{77614DB2-AEEA-4C6F-B978-696DC4DCAD1E}" vid="{BAA8EA8E-6A7A-48B5-92CD-28D182738C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70944c9-f5be-4b0f-89c7-00caf47c665c">
      <Terms xmlns="http://schemas.microsoft.com/office/infopath/2007/PartnerControls"/>
    </lcf76f155ced4ddcb4097134ff3c332f>
    <TaxCatchAll xmlns="19f94994-4311-4823-a682-47492cb9e3e3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3E32C3022BA344AE607CE1B766CD2B" ma:contentTypeVersion="20" ma:contentTypeDescription="Create a new document." ma:contentTypeScope="" ma:versionID="5a5fcfb9cc5c272f01249a47aa4133c0">
  <xsd:schema xmlns:xsd="http://www.w3.org/2001/XMLSchema" xmlns:xs="http://www.w3.org/2001/XMLSchema" xmlns:p="http://schemas.microsoft.com/office/2006/metadata/properties" xmlns:ns1="http://schemas.microsoft.com/sharepoint/v3" xmlns:ns2="a70944c9-f5be-4b0f-89c7-00caf47c665c" xmlns:ns3="19f94994-4311-4823-a682-47492cb9e3e3" targetNamespace="http://schemas.microsoft.com/office/2006/metadata/properties" ma:root="true" ma:fieldsID="a22a3b39221887b161ef847201591c90" ns1:_="" ns2:_="" ns3:_="">
    <xsd:import namespace="http://schemas.microsoft.com/sharepoint/v3"/>
    <xsd:import namespace="a70944c9-f5be-4b0f-89c7-00caf47c665c"/>
    <xsd:import namespace="19f94994-4311-4823-a682-47492cb9e3e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  <xsd:element ref="ns1:_ip_UnifiedCompliancePolicyProperties" minOccurs="0"/>
                <xsd:element ref="ns1:_ip_UnifiedCompliancePolicyUIActio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3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4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0944c9-f5be-4b0f-89c7-00caf47c665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c2fbcc8-9673-4dab-87c4-578ccfafc19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5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f94994-4311-4823-a682-47492cb9e3e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3782cf2d-0c7e-4ff1-a1db-b4d157ce0b53}" ma:internalName="TaxCatchAll" ma:showField="CatchAllData" ma:web="19f94994-4311-4823-a682-47492cb9e3e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3B851B7-D313-4E85-A1E0-5976CFE11EC3}">
  <ds:schemaRefs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purl.org/dc/terms/"/>
    <ds:schemaRef ds:uri="19f94994-4311-4823-a682-47492cb9e3e3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schemas.microsoft.com/sharepoint/v3"/>
    <ds:schemaRef ds:uri="a70944c9-f5be-4b0f-89c7-00caf47c665c"/>
  </ds:schemaRefs>
</ds:datastoreItem>
</file>

<file path=customXml/itemProps2.xml><?xml version="1.0" encoding="utf-8"?>
<ds:datastoreItem xmlns:ds="http://schemas.openxmlformats.org/officeDocument/2006/customXml" ds:itemID="{3B61DF2E-245C-45DF-A9A5-EABECEA429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1439A1B-61DB-461C-83F7-A0353C9BF2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70944c9-f5be-4b0f-89c7-00caf47c665c"/>
    <ds:schemaRef ds:uri="19f94994-4311-4823-a682-47492cb9e3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464</TotalTime>
  <Words>1027</Words>
  <Application>Microsoft Office PowerPoint</Application>
  <PresentationFormat>Widescreen</PresentationFormat>
  <Paragraphs>112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Courier New</vt:lpstr>
      <vt:lpstr>Times New Roman</vt:lpstr>
      <vt:lpstr>Wingdings</vt:lpstr>
      <vt:lpstr>MW_Public_widescreen</vt:lpstr>
      <vt:lpstr>Presentation Title :  Mobility Monitor using MATLAB</vt:lpstr>
      <vt:lpstr>Project Presentation</vt:lpstr>
      <vt:lpstr>PowerPoint Presentation</vt:lpstr>
      <vt:lpstr>Displayed variables:</vt:lpstr>
      <vt:lpstr>Data analysis:</vt:lpstr>
      <vt:lpstr>PowerPoint Presentation</vt:lpstr>
      <vt:lpstr>PowerPoint Presentation</vt:lpstr>
      <vt:lpstr>PowerPoint Presentation</vt:lpstr>
      <vt:lpstr>Results: </vt:lpstr>
      <vt:lpstr>Roc Curve /Graphical Represntation:</vt:lpstr>
      <vt:lpstr>Confuse Matrixes:</vt:lpstr>
      <vt:lpstr>Learnings, challenges and thoughts</vt:lpstr>
      <vt:lpstr>Onramp Submissions 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subject/>
  <dc:creator>Souvick Chatterjee</dc:creator>
  <cp:keywords>Version 23.0</cp:keywords>
  <dc:description/>
  <cp:lastModifiedBy>venkata subhash</cp:lastModifiedBy>
  <cp:revision>30</cp:revision>
  <dcterms:created xsi:type="dcterms:W3CDTF">2024-06-17T04:22:32Z</dcterms:created>
  <dcterms:modified xsi:type="dcterms:W3CDTF">2024-06-21T04:44:53Z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441712758</vt:i4>
  </property>
  <property fmtid="{D5CDD505-2E9C-101B-9397-08002B2CF9AE}" pid="3" name="_NewReviewCycle">
    <vt:lpwstr/>
  </property>
  <property fmtid="{D5CDD505-2E9C-101B-9397-08002B2CF9AE}" pid="4" name="_EmailSubject">
    <vt:lpwstr>Quick PPT question</vt:lpwstr>
  </property>
  <property fmtid="{D5CDD505-2E9C-101B-9397-08002B2CF9AE}" pid="5" name="_AuthorEmail">
    <vt:lpwstr>Julie.Cornell@mathworks.com</vt:lpwstr>
  </property>
  <property fmtid="{D5CDD505-2E9C-101B-9397-08002B2CF9AE}" pid="6" name="_AuthorEmailDisplayName">
    <vt:lpwstr>Julie Cornell</vt:lpwstr>
  </property>
  <property fmtid="{D5CDD505-2E9C-101B-9397-08002B2CF9AE}" pid="7" name="ContentTypeId">
    <vt:lpwstr>0x010100E23E32C3022BA344AE607CE1B766CD2B</vt:lpwstr>
  </property>
  <property fmtid="{D5CDD505-2E9C-101B-9397-08002B2CF9AE}" pid="8" name="Order">
    <vt:r8>47491500</vt:r8>
  </property>
  <property fmtid="{D5CDD505-2E9C-101B-9397-08002B2CF9AE}" pid="9" name="xd_Signature">
    <vt:bool>false</vt:bool>
  </property>
  <property fmtid="{D5CDD505-2E9C-101B-9397-08002B2CF9AE}" pid="10" name="xd_ProgID">
    <vt:lpwstr/>
  </property>
  <property fmtid="{D5CDD505-2E9C-101B-9397-08002B2CF9AE}" pid="11" name="ComplianceAssetId">
    <vt:lpwstr/>
  </property>
  <property fmtid="{D5CDD505-2E9C-101B-9397-08002B2CF9AE}" pid="12" name="TemplateUrl">
    <vt:lpwstr/>
  </property>
  <property fmtid="{D5CDD505-2E9C-101B-9397-08002B2CF9AE}" pid="13" name="MediaServiceImageTags">
    <vt:lpwstr/>
  </property>
</Properties>
</file>